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2"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595"/>
  </p:normalViewPr>
  <p:slideViewPr>
    <p:cSldViewPr>
      <p:cViewPr varScale="1">
        <p:scale>
          <a:sx n="104" d="100"/>
          <a:sy n="104" d="100"/>
        </p:scale>
        <p:origin x="1552"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80C5410-0CDE-40C1-ACA8-15D117DAA7A2}" type="datetimeFigureOut">
              <a:rPr lang="it-IT" smtClean="0"/>
              <a:pPr/>
              <a:t>03/03/24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D0E737-C94C-4E8E-8E1D-8CE76469F0F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80C5410-0CDE-40C1-ACA8-15D117DAA7A2}" type="datetimeFigureOut">
              <a:rPr lang="it-IT" smtClean="0"/>
              <a:pPr/>
              <a:t>03/03/24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D0E737-C94C-4E8E-8E1D-8CE76469F0F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80C5410-0CDE-40C1-ACA8-15D117DAA7A2}" type="datetimeFigureOut">
              <a:rPr lang="it-IT" smtClean="0"/>
              <a:pPr/>
              <a:t>03/03/24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D0E737-C94C-4E8E-8E1D-8CE76469F0F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80C5410-0CDE-40C1-ACA8-15D117DAA7A2}" type="datetimeFigureOut">
              <a:rPr lang="it-IT" smtClean="0"/>
              <a:pPr/>
              <a:t>03/03/24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D0E737-C94C-4E8E-8E1D-8CE76469F0F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080C5410-0CDE-40C1-ACA8-15D117DAA7A2}" type="datetimeFigureOut">
              <a:rPr lang="it-IT" smtClean="0"/>
              <a:pPr/>
              <a:t>03/03/24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D0E737-C94C-4E8E-8E1D-8CE76469F0F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80C5410-0CDE-40C1-ACA8-15D117DAA7A2}" type="datetimeFigureOut">
              <a:rPr lang="it-IT" smtClean="0"/>
              <a:pPr/>
              <a:t>03/03/24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2D0E737-C94C-4E8E-8E1D-8CE76469F0F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80C5410-0CDE-40C1-ACA8-15D117DAA7A2}" type="datetimeFigureOut">
              <a:rPr lang="it-IT" smtClean="0"/>
              <a:pPr/>
              <a:t>03/03/24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2D0E737-C94C-4E8E-8E1D-8CE76469F0F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080C5410-0CDE-40C1-ACA8-15D117DAA7A2}" type="datetimeFigureOut">
              <a:rPr lang="it-IT" smtClean="0"/>
              <a:pPr/>
              <a:t>03/03/24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2D0E737-C94C-4E8E-8E1D-8CE76469F0F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80C5410-0CDE-40C1-ACA8-15D117DAA7A2}" type="datetimeFigureOut">
              <a:rPr lang="it-IT" smtClean="0"/>
              <a:pPr/>
              <a:t>03/03/24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2D0E737-C94C-4E8E-8E1D-8CE76469F0F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80C5410-0CDE-40C1-ACA8-15D117DAA7A2}" type="datetimeFigureOut">
              <a:rPr lang="it-IT" smtClean="0"/>
              <a:pPr/>
              <a:t>03/03/24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2D0E737-C94C-4E8E-8E1D-8CE76469F0F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80C5410-0CDE-40C1-ACA8-15D117DAA7A2}" type="datetimeFigureOut">
              <a:rPr lang="it-IT" smtClean="0"/>
              <a:pPr/>
              <a:t>03/03/24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2D0E737-C94C-4E8E-8E1D-8CE76469F0F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C5410-0CDE-40C1-ACA8-15D117DAA7A2}" type="datetimeFigureOut">
              <a:rPr lang="it-IT" smtClean="0"/>
              <a:pPr/>
              <a:t>03/03/24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0E737-C94C-4E8E-8E1D-8CE76469F0F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3.pn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3.png"/><Relationship Id="rId4" Type="http://schemas.openxmlformats.org/officeDocument/2006/relationships/hyperlink" Target="https://drive.google.com/file/d/1RE-53gDVwEsSFo3u__Pq0cYLQDTGC79M/view"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2736304"/>
          </a:xfrm>
        </p:spPr>
        <p:txBody>
          <a:bodyPr>
            <a:normAutofit/>
          </a:bodyPr>
          <a:lstStyle/>
          <a:p>
            <a:r>
              <a:rPr lang="it-IT" sz="4000" b="1" dirty="0">
                <a:solidFill>
                  <a:srgbClr val="FF0000"/>
                </a:solidFill>
                <a:latin typeface="Verdana" pitchFamily="34" charset="0"/>
                <a:ea typeface="Verdana" pitchFamily="34" charset="0"/>
              </a:rPr>
              <a:t>GINO BARTALI :</a:t>
            </a:r>
            <a:br>
              <a:rPr lang="it-IT" sz="4000" b="1" dirty="0">
                <a:solidFill>
                  <a:srgbClr val="FF0000"/>
                </a:solidFill>
                <a:latin typeface="Verdana" pitchFamily="34" charset="0"/>
                <a:ea typeface="Verdana" pitchFamily="34" charset="0"/>
              </a:rPr>
            </a:br>
            <a:r>
              <a:rPr lang="it-IT" sz="4000" b="1" dirty="0">
                <a:solidFill>
                  <a:srgbClr val="00B050"/>
                </a:solidFill>
                <a:latin typeface="Verdana" pitchFamily="34" charset="0"/>
                <a:ea typeface="Verdana" pitchFamily="34" charset="0"/>
              </a:rPr>
              <a:t> CAMPIONE SPORTIVO </a:t>
            </a:r>
            <a:br>
              <a:rPr lang="it-IT" sz="4000" b="1" dirty="0">
                <a:solidFill>
                  <a:srgbClr val="00B050"/>
                </a:solidFill>
                <a:latin typeface="Verdana" pitchFamily="34" charset="0"/>
                <a:ea typeface="Verdana" pitchFamily="34" charset="0"/>
              </a:rPr>
            </a:br>
            <a:r>
              <a:rPr lang="it-IT" sz="4000" b="1" dirty="0">
                <a:solidFill>
                  <a:srgbClr val="00B050"/>
                </a:solidFill>
                <a:latin typeface="Verdana" pitchFamily="34" charset="0"/>
                <a:ea typeface="Verdana" pitchFamily="34" charset="0"/>
              </a:rPr>
              <a:t>E</a:t>
            </a:r>
            <a:br>
              <a:rPr lang="it-IT" sz="4000" b="1" dirty="0">
                <a:solidFill>
                  <a:srgbClr val="00B050"/>
                </a:solidFill>
                <a:latin typeface="Verdana" pitchFamily="34" charset="0"/>
                <a:ea typeface="Verdana" pitchFamily="34" charset="0"/>
              </a:rPr>
            </a:br>
            <a:r>
              <a:rPr lang="it-IT" sz="4000" b="1" dirty="0">
                <a:solidFill>
                  <a:srgbClr val="00B050"/>
                </a:solidFill>
                <a:latin typeface="Verdana" pitchFamily="34" charset="0"/>
                <a:ea typeface="Verdana" pitchFamily="34" charset="0"/>
                <a:cs typeface="Arial"/>
              </a:rPr>
              <a:t>DI UMANIT</a:t>
            </a:r>
            <a:r>
              <a:rPr lang="el-GR" sz="4000" b="1" dirty="0">
                <a:solidFill>
                  <a:srgbClr val="00B050"/>
                </a:solidFill>
                <a:latin typeface="Verdana" pitchFamily="34" charset="0"/>
                <a:ea typeface="Verdana" pitchFamily="34" charset="0"/>
                <a:cs typeface="Arial"/>
              </a:rPr>
              <a:t>Ᾱ</a:t>
            </a:r>
            <a:endParaRPr lang="it-IT" sz="4000" dirty="0"/>
          </a:p>
        </p:txBody>
      </p:sp>
      <p:pic>
        <p:nvPicPr>
          <p:cNvPr id="6" name="Segnaposto contenuto 5" descr="DSCN0382.JPG"/>
          <p:cNvPicPr>
            <a:picLocks noGrp="1" noChangeAspect="1"/>
          </p:cNvPicPr>
          <p:nvPr>
            <p:ph idx="1"/>
          </p:nvPr>
        </p:nvPicPr>
        <p:blipFill>
          <a:blip r:embed="rId4" cstate="print"/>
          <a:stretch>
            <a:fillRect/>
          </a:stretch>
        </p:blipFill>
        <p:spPr>
          <a:xfrm>
            <a:off x="755576" y="2996952"/>
            <a:ext cx="3744416"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magine 8" descr="DSCN0387.JPG"/>
          <p:cNvPicPr>
            <a:picLocks noChangeAspect="1"/>
          </p:cNvPicPr>
          <p:nvPr/>
        </p:nvPicPr>
        <p:blipFill>
          <a:blip r:embed="rId5" cstate="print"/>
          <a:stretch>
            <a:fillRect/>
          </a:stretch>
        </p:blipFill>
        <p:spPr>
          <a:xfrm rot="5400000">
            <a:off x="5652247" y="3356865"/>
            <a:ext cx="2879304" cy="2159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asellaDiTesto 9"/>
          <p:cNvSpPr txBox="1"/>
          <p:nvPr/>
        </p:nvSpPr>
        <p:spPr>
          <a:xfrm>
            <a:off x="1331640" y="6093296"/>
            <a:ext cx="6984776" cy="369332"/>
          </a:xfrm>
          <a:prstGeom prst="rect">
            <a:avLst/>
          </a:prstGeom>
          <a:noFill/>
        </p:spPr>
        <p:txBody>
          <a:bodyPr wrap="square" rtlCol="0">
            <a:spAutoFit/>
          </a:bodyPr>
          <a:lstStyle/>
          <a:p>
            <a:r>
              <a:rPr lang="it-IT" b="1" dirty="0"/>
              <a:t>  A CURA DELLA CLASSE 4B </a:t>
            </a:r>
            <a:r>
              <a:rPr lang="it-IT" b="1" dirty="0" err="1"/>
              <a:t>DI</a:t>
            </a:r>
            <a:r>
              <a:rPr lang="it-IT" b="1" dirty="0"/>
              <a:t> CARNATE (MB)   A.S. 2023/24</a:t>
            </a:r>
          </a:p>
        </p:txBody>
      </p:sp>
      <p:pic>
        <p:nvPicPr>
          <p:cNvPr id="3" name="AUDIO-2024-02-28-12-05-47.m4a">
            <a:hlinkClick r:id="" action="ppaction://media"/>
            <a:extLst>
              <a:ext uri="{FF2B5EF4-FFF2-40B4-BE49-F238E27FC236}">
                <a16:creationId xmlns:a16="http://schemas.microsoft.com/office/drawing/2014/main" id="{8438C651-BF81-6266-E4FA-5BE5DA44A37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284984"/>
            <a:ext cx="550416" cy="5504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6616">
        <p:fade/>
      </p:transition>
    </mc:Choice>
    <mc:Fallback>
      <p:transition spd="med" advClick="0" advTm="66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4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2" objId="3"/>
        <p14:stopEvt time="4980"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1800" b="1" dirty="0">
                <a:latin typeface="Verdana" pitchFamily="34" charset="0"/>
                <a:ea typeface="Verdana" pitchFamily="34" charset="0"/>
              </a:rPr>
              <a:t>Le successive gare furono vinte da Coppi, che condivise il giro di trionfo con Bartali.</a:t>
            </a:r>
          </a:p>
        </p:txBody>
      </p:sp>
      <p:pic>
        <p:nvPicPr>
          <p:cNvPr id="4" name="Segnaposto contenuto 3" descr="DSCN0364.JPG"/>
          <p:cNvPicPr>
            <a:picLocks noGrp="1" noChangeAspect="1"/>
          </p:cNvPicPr>
          <p:nvPr>
            <p:ph idx="1"/>
          </p:nvPr>
        </p:nvPicPr>
        <p:blipFill>
          <a:blip r:embed="rId4" cstate="print"/>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UDIO-2024-02-28-12-21-15.m4a">
            <a:hlinkClick r:id="" action="ppaction://media"/>
            <a:extLst>
              <a:ext uri="{FF2B5EF4-FFF2-40B4-BE49-F238E27FC236}">
                <a16:creationId xmlns:a16="http://schemas.microsoft.com/office/drawing/2014/main" id="{577DF118-C722-738F-7E10-7E1F8041776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4290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8398">
        <p:fade/>
      </p:transition>
    </mc:Choice>
    <mc:Fallback>
      <p:transition spd="med" advClick="0" advTm="83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4" objId="3"/>
        <p14:stopEvt time="7081"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1600" b="1" dirty="0">
                <a:latin typeface="Verdana" pitchFamily="34" charset="0"/>
                <a:ea typeface="Verdana" pitchFamily="34" charset="0"/>
              </a:rPr>
              <a:t>Poi Bartali si ritirò dalle corse per l’età e perché aveva fatto un brutto incidente.</a:t>
            </a:r>
          </a:p>
        </p:txBody>
      </p:sp>
      <p:pic>
        <p:nvPicPr>
          <p:cNvPr id="4" name="Segnaposto contenuto 3" descr="DSCN0369.JPG"/>
          <p:cNvPicPr>
            <a:picLocks noGrp="1" noChangeAspect="1"/>
          </p:cNvPicPr>
          <p:nvPr>
            <p:ph idx="1"/>
          </p:nvPr>
        </p:nvPicPr>
        <p:blipFill>
          <a:blip r:embed="rId4" cstate="print"/>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UDIO-2024-02-28-12-21-51.m4a">
            <a:hlinkClick r:id="" action="ppaction://media"/>
            <a:extLst>
              <a:ext uri="{FF2B5EF4-FFF2-40B4-BE49-F238E27FC236}">
                <a16:creationId xmlns:a16="http://schemas.microsoft.com/office/drawing/2014/main" id="{F3053686-3BE4-4FA9-E084-05F278A8C1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4290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9066">
        <p:fade/>
      </p:transition>
    </mc:Choice>
    <mc:Fallback>
      <p:transition spd="med" advClick="0" advTm="90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6" objId="3"/>
        <p14:stopEvt time="7917"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1600" b="1" dirty="0">
                <a:latin typeface="Verdana" pitchFamily="34" charset="0"/>
                <a:ea typeface="Verdana" pitchFamily="34" charset="0"/>
              </a:rPr>
              <a:t>Bartali fu sempre amico di Coppi, anche quando ebbe l’opinione pubblica contro, lo difese.</a:t>
            </a:r>
          </a:p>
        </p:txBody>
      </p:sp>
      <p:pic>
        <p:nvPicPr>
          <p:cNvPr id="4" name="Segnaposto contenuto 3" descr="DSCN0371.JPG"/>
          <p:cNvPicPr>
            <a:picLocks noGrp="1" noChangeAspect="1"/>
          </p:cNvPicPr>
          <p:nvPr>
            <p:ph idx="1"/>
          </p:nvPr>
        </p:nvPicPr>
        <p:blipFill>
          <a:blip r:embed="rId4" cstate="print"/>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UDIO-2024-03-01-11-09-17.m4a">
            <a:hlinkClick r:id="" action="ppaction://media"/>
            <a:extLst>
              <a:ext uri="{FF2B5EF4-FFF2-40B4-BE49-F238E27FC236}">
                <a16:creationId xmlns:a16="http://schemas.microsoft.com/office/drawing/2014/main" id="{98B69EBF-725A-DFFD-F19C-AD1049A8A7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573016"/>
            <a:ext cx="262384" cy="262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9782">
        <p:fade/>
      </p:transition>
    </mc:Choice>
    <mc:Fallback>
      <p:transition spd="med" advClick="0" advTm="97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7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6" objId="3"/>
        <p14:stopEvt time="6738" objId="3"/>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just"/>
            <a:r>
              <a:rPr lang="it-IT" sz="1800" b="1" dirty="0">
                <a:latin typeface="Verdana" pitchFamily="34" charset="0"/>
                <a:ea typeface="Verdana" pitchFamily="34" charset="0"/>
              </a:rPr>
              <a:t>Con le sue azioni Bartali non fu solo un </a:t>
            </a:r>
            <a:r>
              <a:rPr lang="it-IT" sz="1800" b="1" dirty="0">
                <a:solidFill>
                  <a:srgbClr val="FF0000"/>
                </a:solidFill>
                <a:latin typeface="Verdana" pitchFamily="34" charset="0"/>
                <a:ea typeface="Verdana" pitchFamily="34" charset="0"/>
              </a:rPr>
              <a:t>campione </a:t>
            </a:r>
            <a:r>
              <a:rPr lang="it-IT" sz="1800" b="1" dirty="0">
                <a:latin typeface="Verdana" pitchFamily="34" charset="0"/>
                <a:ea typeface="Verdana" pitchFamily="34" charset="0"/>
              </a:rPr>
              <a:t>del ciclismo, ma anche </a:t>
            </a:r>
            <a:r>
              <a:rPr lang="it-IT" sz="1800" b="1" dirty="0">
                <a:solidFill>
                  <a:srgbClr val="FF0000"/>
                </a:solidFill>
                <a:latin typeface="Verdana" pitchFamily="34" charset="0"/>
                <a:ea typeface="Verdana" pitchFamily="34" charset="0"/>
              </a:rPr>
              <a:t>di umanità, </a:t>
            </a:r>
            <a:r>
              <a:rPr lang="it-IT" sz="1800" b="1" dirty="0">
                <a:latin typeface="Verdana" pitchFamily="34" charset="0"/>
                <a:ea typeface="Verdana" pitchFamily="34" charset="0"/>
              </a:rPr>
              <a:t>perché salvò 800 Ebrei dalle deportazioni e per questo fu riconosciuto </a:t>
            </a:r>
            <a:r>
              <a:rPr lang="it-IT" sz="1800" b="1" dirty="0">
                <a:solidFill>
                  <a:srgbClr val="FF0000"/>
                </a:solidFill>
                <a:latin typeface="Verdana" pitchFamily="34" charset="0"/>
                <a:ea typeface="Verdana" pitchFamily="34" charset="0"/>
              </a:rPr>
              <a:t>GIUSTO TRA LE NAZIONI da YAD VASHEM, </a:t>
            </a:r>
            <a:r>
              <a:rPr lang="it-IT" sz="1800" b="1" dirty="0">
                <a:latin typeface="Verdana" pitchFamily="34" charset="0"/>
                <a:ea typeface="Verdana" pitchFamily="34" charset="0"/>
              </a:rPr>
              <a:t>il 23/09/2013.</a:t>
            </a:r>
            <a:endParaRPr lang="it-IT" sz="1800" b="1" dirty="0">
              <a:solidFill>
                <a:srgbClr val="FF0000"/>
              </a:solidFill>
              <a:latin typeface="Verdana" pitchFamily="34" charset="0"/>
              <a:ea typeface="Verdana" pitchFamily="34" charset="0"/>
            </a:endParaRPr>
          </a:p>
        </p:txBody>
      </p:sp>
      <p:pic>
        <p:nvPicPr>
          <p:cNvPr id="4" name="Segnaposto contenuto 3" descr="DSCN0378.JPG"/>
          <p:cNvPicPr>
            <a:picLocks noGrp="1" noChangeAspect="1"/>
          </p:cNvPicPr>
          <p:nvPr>
            <p:ph idx="1"/>
          </p:nvPr>
        </p:nvPicPr>
        <p:blipFill>
          <a:blip r:embed="rId4" cstate="print">
            <a:lum bright="20000"/>
          </a:blip>
          <a:srcRect t="1099" r="2104" b="4209"/>
          <a:stretch>
            <a:fillRect/>
          </a:stretch>
        </p:blipFill>
        <p:spPr>
          <a:xfrm rot="16200000">
            <a:off x="2302680" y="2457960"/>
            <a:ext cx="4466632" cy="3240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UDIO-2024-03-01-11-12-33.m4a">
            <a:hlinkClick r:id="" action="ppaction://media"/>
            <a:extLst>
              <a:ext uri="{FF2B5EF4-FFF2-40B4-BE49-F238E27FC236}">
                <a16:creationId xmlns:a16="http://schemas.microsoft.com/office/drawing/2014/main" id="{C5B181A1-2959-9E5A-08E2-F0F6D4A2F28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4290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21321">
        <p:fade/>
      </p:transition>
    </mc:Choice>
    <mc:Fallback>
      <p:transition spd="med" advClick="0" advTm="213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3" objId="3"/>
        <p14:stopEvt time="20355" objId="3"/>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04664"/>
            <a:ext cx="8640960" cy="1296144"/>
          </a:xfrm>
        </p:spPr>
        <p:txBody>
          <a:bodyPr>
            <a:normAutofit fontScale="90000"/>
          </a:bodyPr>
          <a:lstStyle/>
          <a:p>
            <a:pPr algn="just"/>
            <a:r>
              <a:rPr lang="it-IT" sz="2400" b="1" dirty="0">
                <a:latin typeface="Verdana" pitchFamily="34" charset="0"/>
                <a:ea typeface="Verdana" pitchFamily="34" charset="0"/>
              </a:rPr>
              <a:t>Il 30/03/2019, Carnate ricordò Gino Bartali, </a:t>
            </a:r>
            <a:r>
              <a:rPr lang="it-IT" sz="2400" b="1" dirty="0">
                <a:solidFill>
                  <a:srgbClr val="FF0000"/>
                </a:solidFill>
                <a:latin typeface="Verdana" pitchFamily="34" charset="0"/>
                <a:ea typeface="Verdana" pitchFamily="34" charset="0"/>
              </a:rPr>
              <a:t>“Giusto tra le nazioni”</a:t>
            </a:r>
            <a:r>
              <a:rPr lang="it-IT" sz="2400" b="1" dirty="0">
                <a:latin typeface="Verdana" pitchFamily="34" charset="0"/>
                <a:ea typeface="Verdana" pitchFamily="34" charset="0"/>
              </a:rPr>
              <a:t>, con l’Associazione </a:t>
            </a:r>
            <a:r>
              <a:rPr lang="it-IT" sz="2400" b="1" dirty="0" err="1">
                <a:latin typeface="Verdana" pitchFamily="34" charset="0"/>
                <a:ea typeface="Verdana" pitchFamily="34" charset="0"/>
              </a:rPr>
              <a:t>Gariwo</a:t>
            </a:r>
            <a:r>
              <a:rPr lang="it-IT" sz="2400" b="1" dirty="0">
                <a:latin typeface="Verdana" pitchFamily="34" charset="0"/>
                <a:ea typeface="Verdana" pitchFamily="34" charset="0"/>
              </a:rPr>
              <a:t> e</a:t>
            </a:r>
            <a:br>
              <a:rPr lang="it-IT" sz="2400" b="1" dirty="0">
                <a:latin typeface="Verdana" pitchFamily="34" charset="0"/>
                <a:ea typeface="Verdana" pitchFamily="34" charset="0"/>
              </a:rPr>
            </a:br>
            <a:r>
              <a:rPr lang="it-IT" sz="2400" b="1" dirty="0">
                <a:latin typeface="Verdana" pitchFamily="34" charset="0"/>
                <a:ea typeface="Verdana" pitchFamily="34" charset="0"/>
              </a:rPr>
              <a:t>con la piantumazione di un albero con una targa a lui dedicata</a:t>
            </a:r>
            <a:r>
              <a:rPr lang="it-IT" sz="1600" b="1" dirty="0">
                <a:latin typeface="Verdana" pitchFamily="34" charset="0"/>
                <a:ea typeface="Verdana" pitchFamily="34" charset="0"/>
              </a:rPr>
              <a:t>.</a:t>
            </a:r>
            <a:endParaRPr lang="it-IT" sz="1600" dirty="0">
              <a:latin typeface="Verdana" pitchFamily="34" charset="0"/>
              <a:ea typeface="Verdana" pitchFamily="34" charset="0"/>
            </a:endParaRPr>
          </a:p>
        </p:txBody>
      </p:sp>
      <p:pic>
        <p:nvPicPr>
          <p:cNvPr id="7" name="Segnaposto contenuto 6" descr="DSCN0034.JPG"/>
          <p:cNvPicPr>
            <a:picLocks noGrp="1" noChangeAspect="1"/>
          </p:cNvPicPr>
          <p:nvPr>
            <p:ph sz="half" idx="2"/>
          </p:nvPr>
        </p:nvPicPr>
        <p:blipFill>
          <a:blip r:embed="rId4" cstate="print"/>
          <a:stretch>
            <a:fillRect/>
          </a:stretch>
        </p:blipFill>
        <p:spPr>
          <a:xfrm>
            <a:off x="457200" y="2635448"/>
            <a:ext cx="4040188" cy="3030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Segnaposto contenuto 7" descr="DSCN0185.JPG"/>
          <p:cNvPicPr>
            <a:picLocks noGrp="1" noChangeAspect="1"/>
          </p:cNvPicPr>
          <p:nvPr>
            <p:ph sz="quarter" idx="4"/>
          </p:nvPr>
        </p:nvPicPr>
        <p:blipFill>
          <a:blip r:embed="rId5" cstate="print"/>
          <a:stretch>
            <a:fillRect/>
          </a:stretch>
        </p:blipFill>
        <p:spPr>
          <a:xfrm>
            <a:off x="4788024" y="2636912"/>
            <a:ext cx="4041775" cy="3031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UDIO-2024-03-01-11-15-01.m4a">
            <a:hlinkClick r:id="" action="ppaction://media"/>
            <a:extLst>
              <a:ext uri="{FF2B5EF4-FFF2-40B4-BE49-F238E27FC236}">
                <a16:creationId xmlns:a16="http://schemas.microsoft.com/office/drawing/2014/main" id="{1478B4E9-68D0-7AF8-876D-928277DB62A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503612"/>
            <a:ext cx="331788" cy="3317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16454">
        <p:fade/>
      </p:transition>
    </mc:Choice>
    <mc:Fallback>
      <p:transition spd="med" advClick="0" advTm="164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2" objId="3"/>
        <p14:stopEvt time="15308" objId="3"/>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268760"/>
            <a:ext cx="8136904" cy="3024336"/>
          </a:xfrm>
        </p:spPr>
        <p:txBody>
          <a:bodyPr>
            <a:normAutofit/>
          </a:bodyPr>
          <a:lstStyle/>
          <a:p>
            <a:r>
              <a:rPr lang="it-IT" sz="6000" b="1" dirty="0">
                <a:solidFill>
                  <a:srgbClr val="FF0000"/>
                </a:solidFill>
              </a:rPr>
              <a:t>LE  NOSTRE  RIFLESSIONI</a:t>
            </a:r>
            <a:br>
              <a:rPr lang="it-IT" sz="6000" b="1" dirty="0">
                <a:solidFill>
                  <a:srgbClr val="FF0000"/>
                </a:solidFill>
              </a:rPr>
            </a:br>
            <a:br>
              <a:rPr lang="it-IT" sz="6000" b="1" dirty="0">
                <a:solidFill>
                  <a:srgbClr val="FF0000"/>
                </a:solidFill>
              </a:rPr>
            </a:br>
            <a:r>
              <a:rPr lang="it-IT"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https://drive.google.com/file/d/1RE-53gDVwEsSFo3u__Pq0cYLQDTGC79M/view</a:t>
            </a: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it-IT" sz="1600" b="1" dirty="0">
              <a:solidFill>
                <a:srgbClr val="FF0000"/>
              </a:solidFill>
            </a:endParaRPr>
          </a:p>
        </p:txBody>
      </p:sp>
      <p:pic>
        <p:nvPicPr>
          <p:cNvPr id="3" name="AUDIO-2024-03-01-11-17-12.m4a">
            <a:hlinkClick r:id="" action="ppaction://media"/>
            <a:extLst>
              <a:ext uri="{FF2B5EF4-FFF2-40B4-BE49-F238E27FC236}">
                <a16:creationId xmlns:a16="http://schemas.microsoft.com/office/drawing/2014/main" id="{D2DCBBDB-375C-2FAB-216E-F62B2CA389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2996952"/>
            <a:ext cx="262384" cy="262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25050">
        <p:fade/>
      </p:transition>
    </mc:Choice>
    <mc:Fallback>
      <p:transition spd="med" advClick="0" advTm="250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1" objId="3"/>
        <p14:stopEvt time="3506"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88640"/>
            <a:ext cx="8712968" cy="954360"/>
          </a:xfrm>
        </p:spPr>
        <p:txBody>
          <a:bodyPr>
            <a:noAutofit/>
          </a:bodyPr>
          <a:lstStyle/>
          <a:p>
            <a:pPr algn="just"/>
            <a:r>
              <a:rPr lang="it-IT" sz="1600" b="1" dirty="0">
                <a:latin typeface="Verdana" pitchFamily="34" charset="0"/>
                <a:ea typeface="Verdana" pitchFamily="34" charset="0"/>
              </a:rPr>
              <a:t>Gino Bartali viveva a Ponte </a:t>
            </a:r>
            <a:r>
              <a:rPr lang="it-IT" sz="1600" b="1" dirty="0" err="1">
                <a:latin typeface="Verdana" pitchFamily="34" charset="0"/>
                <a:ea typeface="Verdana" pitchFamily="34" charset="0"/>
              </a:rPr>
              <a:t>Ema</a:t>
            </a:r>
            <a:r>
              <a:rPr lang="it-IT" sz="1600" b="1" dirty="0">
                <a:latin typeface="Verdana" pitchFamily="34" charset="0"/>
                <a:ea typeface="Verdana" pitchFamily="34" charset="0"/>
              </a:rPr>
              <a:t> (FI) in una famiglia povera e aiutava il papà nel lavoro dei campi. Aveva una grande passione per il ciclismo, ma il papà non voleva che partecipasse alle gare. Suo fratello Giulio condivideva questa passione con lui e insieme si allenavano.</a:t>
            </a:r>
          </a:p>
        </p:txBody>
      </p:sp>
      <p:pic>
        <p:nvPicPr>
          <p:cNvPr id="4" name="Segnaposto contenuto 3" descr="DSCN0344.JPG"/>
          <p:cNvPicPr>
            <a:picLocks noGrp="1" noChangeAspect="1"/>
          </p:cNvPicPr>
          <p:nvPr>
            <p:ph idx="1"/>
          </p:nvPr>
        </p:nvPicPr>
        <p:blipFill>
          <a:blip r:embed="rId4" cstate="print"/>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UDIO-2024-02-28-12-07-02.m4a">
            <a:hlinkClick r:id="" action="ppaction://media"/>
            <a:extLst>
              <a:ext uri="{FF2B5EF4-FFF2-40B4-BE49-F238E27FC236}">
                <a16:creationId xmlns:a16="http://schemas.microsoft.com/office/drawing/2014/main" id="{FC950608-35B2-D8F4-011A-21B7756EBB4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4290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22000">
        <p:fade/>
      </p:transition>
    </mc:Choice>
    <mc:Fallback>
      <p:transition spd="med" advClick="0"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4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5" objId="3"/>
        <p14:stopEvt time="20645"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1600" b="1" dirty="0">
                <a:latin typeface="Verdana" pitchFamily="34" charset="0"/>
                <a:ea typeface="Verdana" pitchFamily="34" charset="0"/>
              </a:rPr>
              <a:t>Un brutto giorno il fratello, durante una gara, venne investito da una macchina e morì. Da quel giorno Gino non volle più gareggiare e si rinchiuse in un convento e nel suo dolore.</a:t>
            </a:r>
          </a:p>
        </p:txBody>
      </p:sp>
      <p:pic>
        <p:nvPicPr>
          <p:cNvPr id="6" name="Segnaposto contenuto 5" descr="DSCN0346.JPG"/>
          <p:cNvPicPr>
            <a:picLocks noGrp="1" noChangeAspect="1"/>
          </p:cNvPicPr>
          <p:nvPr>
            <p:ph idx="1"/>
          </p:nvPr>
        </p:nvPicPr>
        <p:blipFill>
          <a:blip r:embed="rId4" cstate="print">
            <a:lum bright="20000"/>
          </a:blip>
          <a:srcRect t="2223" b="2317"/>
          <a:stretch>
            <a:fillRect/>
          </a:stretch>
        </p:blipFill>
        <p:spPr>
          <a:xfrm>
            <a:off x="1835696" y="1901994"/>
            <a:ext cx="5753612" cy="4119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UDIO-2024-02-28-12-08-28.m4a">
            <a:hlinkClick r:id="" action="ppaction://media"/>
            <a:extLst>
              <a:ext uri="{FF2B5EF4-FFF2-40B4-BE49-F238E27FC236}">
                <a16:creationId xmlns:a16="http://schemas.microsoft.com/office/drawing/2014/main" id="{B6EA8053-3B49-6572-0108-CAFE5C40D33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4290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20004">
        <p:fade/>
      </p:transition>
    </mc:Choice>
    <mc:Fallback>
      <p:transition spd="med" advClick="0" advTm="200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9" objId="3"/>
        <p14:stopEvt time="18130"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just"/>
            <a:r>
              <a:rPr lang="it-IT" sz="1600" b="1" dirty="0">
                <a:latin typeface="Verdana" pitchFamily="34" charset="0"/>
                <a:ea typeface="Verdana" pitchFamily="34" charset="0"/>
              </a:rPr>
              <a:t>In seguito Adriana, una giovane commessa di cui era innamorato, si recò al convento con la sua bicicletta e lo convinse a riprendere le gare. Gino riprese le gare, ma non rivide più Adriana per rispettare il voto che aveva fatto : vincere il TOUR DE FRANCE e mettere la maglia gialla sulla tomba del fratello.</a:t>
            </a:r>
          </a:p>
        </p:txBody>
      </p:sp>
      <p:pic>
        <p:nvPicPr>
          <p:cNvPr id="4" name="Segnaposto contenuto 3" descr="DSCN0351.JPG"/>
          <p:cNvPicPr>
            <a:picLocks noGrp="1" noChangeAspect="1"/>
          </p:cNvPicPr>
          <p:nvPr>
            <p:ph idx="1"/>
          </p:nvPr>
        </p:nvPicPr>
        <p:blipFill>
          <a:blip r:embed="rId4" cstate="print"/>
          <a:stretch>
            <a:fillRect/>
          </a:stretch>
        </p:blipFill>
        <p:spPr>
          <a:xfrm>
            <a:off x="1547664" y="1844824"/>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UDIO-2024-02-28-12-11-30.m4a">
            <a:hlinkClick r:id="" action="ppaction://media"/>
            <a:extLst>
              <a:ext uri="{FF2B5EF4-FFF2-40B4-BE49-F238E27FC236}">
                <a16:creationId xmlns:a16="http://schemas.microsoft.com/office/drawing/2014/main" id="{2FA958AD-00B4-843D-0C33-ED40E9CDDD1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4290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23164">
        <p:fade/>
      </p:transition>
    </mc:Choice>
    <mc:Fallback>
      <p:transition spd="med" advClick="0" advTm="231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77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24" objId="3"/>
        <p14:stopEvt time="20927"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1600" b="1" dirty="0">
                <a:latin typeface="Verdana" pitchFamily="34" charset="0"/>
                <a:ea typeface="Verdana" pitchFamily="34" charset="0"/>
              </a:rPr>
              <a:t>Dopo la vittoria, Gino incontrò Fausto Coppi, promettente ciclista, e lo fece entrare nella sua squadra come gregario e gli insegnò a non arrendersi di fronte alle difficoltà e ad andare avanti con coraggio e impegno e fu così che Coppi vinse il I Giro d’Italia nel 1940.</a:t>
            </a:r>
          </a:p>
        </p:txBody>
      </p:sp>
      <p:pic>
        <p:nvPicPr>
          <p:cNvPr id="4" name="Segnaposto contenuto 3" descr="DSCN0353.JPG"/>
          <p:cNvPicPr>
            <a:picLocks noGrp="1" noChangeAspect="1"/>
          </p:cNvPicPr>
          <p:nvPr>
            <p:ph idx="1"/>
          </p:nvPr>
        </p:nvPicPr>
        <p:blipFill>
          <a:blip r:embed="rId4" cstate="print"/>
          <a:stretch>
            <a:fillRect/>
          </a:stretch>
        </p:blipFill>
        <p:spPr>
          <a:xfrm>
            <a:off x="1547664" y="1772816"/>
            <a:ext cx="6034617" cy="4392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UDIO-2024-02-28-12-13-15.m4a">
            <a:hlinkClick r:id="" action="ppaction://media"/>
            <a:extLst>
              <a:ext uri="{FF2B5EF4-FFF2-40B4-BE49-F238E27FC236}">
                <a16:creationId xmlns:a16="http://schemas.microsoft.com/office/drawing/2014/main" id="{3D0E7BF7-38B0-0C66-E09F-F9B4587012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2564904"/>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21270">
        <p:fade/>
      </p:transition>
    </mc:Choice>
    <mc:Fallback>
      <p:transition spd="med" advClick="0" advTm="212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7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6" objId="3"/>
        <p14:stopEvt time="20260" objId="3"/>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1600" b="1" dirty="0">
                <a:latin typeface="Verdana" pitchFamily="34" charset="0"/>
                <a:ea typeface="Verdana" pitchFamily="34" charset="0"/>
              </a:rPr>
              <a:t>I due divennero rivali, ma con rispetto e stima reciproca e questo li fece essere anche amici.</a:t>
            </a:r>
          </a:p>
        </p:txBody>
      </p:sp>
      <p:pic>
        <p:nvPicPr>
          <p:cNvPr id="4" name="Segnaposto contenuto 3" descr="DSCN0356.JPG"/>
          <p:cNvPicPr>
            <a:picLocks noGrp="1" noChangeAspect="1"/>
          </p:cNvPicPr>
          <p:nvPr>
            <p:ph idx="1"/>
          </p:nvPr>
        </p:nvPicPr>
        <p:blipFill>
          <a:blip r:embed="rId4" cstate="print"/>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UDIO-2024-02-28-12-14-07.m4a">
            <a:hlinkClick r:id="" action="ppaction://media"/>
            <a:extLst>
              <a:ext uri="{FF2B5EF4-FFF2-40B4-BE49-F238E27FC236}">
                <a16:creationId xmlns:a16="http://schemas.microsoft.com/office/drawing/2014/main" id="{5CD90EC3-45C2-A52E-CE46-360C1A5185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501008"/>
            <a:ext cx="334392" cy="3343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9770">
        <p:fade/>
      </p:transition>
    </mc:Choice>
    <mc:Fallback>
      <p:transition spd="med" advClick="0" advTm="97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5" objId="3"/>
        <p14:stopEvt time="8096"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1600" b="1" dirty="0">
                <a:latin typeface="Verdana" pitchFamily="34" charset="0"/>
                <a:ea typeface="Verdana" pitchFamily="34" charset="0"/>
              </a:rPr>
              <a:t>Scoppiò la guerra e Coppi andò in Africa e Bartali entrò nella Resistenza, trasportando per gli Ebrei documenti falsi nascosti nella sua bicicletta.</a:t>
            </a:r>
          </a:p>
        </p:txBody>
      </p:sp>
      <p:pic>
        <p:nvPicPr>
          <p:cNvPr id="4" name="Segnaposto contenuto 3" descr="DSCN0358.JPG"/>
          <p:cNvPicPr>
            <a:picLocks noGrp="1" noChangeAspect="1"/>
          </p:cNvPicPr>
          <p:nvPr>
            <p:ph idx="1"/>
          </p:nvPr>
        </p:nvPicPr>
        <p:blipFill>
          <a:blip r:embed="rId4" cstate="print"/>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UDIO-2024-02-28-12-15-41.m4a">
            <a:hlinkClick r:id="" action="ppaction://media"/>
            <a:extLst>
              <a:ext uri="{FF2B5EF4-FFF2-40B4-BE49-F238E27FC236}">
                <a16:creationId xmlns:a16="http://schemas.microsoft.com/office/drawing/2014/main" id="{6F8371D1-963E-72BD-2EA5-F3A572FA4E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212976"/>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14053">
        <p:fade/>
      </p:transition>
    </mc:Choice>
    <mc:Fallback>
      <p:transition spd="med" advClick="0" advTm="140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5" objId="3"/>
        <p14:stopEvt time="12743"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712968" cy="1498178"/>
          </a:xfrm>
        </p:spPr>
        <p:txBody>
          <a:bodyPr>
            <a:normAutofit/>
          </a:bodyPr>
          <a:lstStyle/>
          <a:p>
            <a:pPr algn="just"/>
            <a:r>
              <a:rPr lang="it-IT" sz="1600" b="1" dirty="0">
                <a:latin typeface="Verdana" pitchFamily="34" charset="0"/>
                <a:ea typeface="Verdana" pitchFamily="34" charset="0"/>
              </a:rPr>
              <a:t>Bartali, amico del Cardinale Dalla Costa, ricevette un messaggio di ringraziamenti in codice, che fu scoperto dai fascisti che lo arrestarono e sequestrarono la sua bicicletta e venne così condannato a morte. Si salvò grazie alla moglie e agli alleati che lo liberarono dai fascisti.</a:t>
            </a:r>
          </a:p>
        </p:txBody>
      </p:sp>
      <p:pic>
        <p:nvPicPr>
          <p:cNvPr id="4" name="Segnaposto contenuto 3" descr="DSCN0361.JPG"/>
          <p:cNvPicPr>
            <a:picLocks noGrp="1" noChangeAspect="1"/>
          </p:cNvPicPr>
          <p:nvPr>
            <p:ph idx="1"/>
          </p:nvPr>
        </p:nvPicPr>
        <p:blipFill>
          <a:blip r:embed="rId4" cstate="print"/>
          <a:stretch>
            <a:fillRect/>
          </a:stretch>
        </p:blipFill>
        <p:spPr>
          <a:xfrm>
            <a:off x="1691680" y="1772816"/>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UDIO-2024-02-28-12-18-24.m4a">
            <a:hlinkClick r:id="" action="ppaction://media"/>
            <a:extLst>
              <a:ext uri="{FF2B5EF4-FFF2-40B4-BE49-F238E27FC236}">
                <a16:creationId xmlns:a16="http://schemas.microsoft.com/office/drawing/2014/main" id="{0E0D5D9F-CC59-BA48-6178-044DFF140F7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4290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23182">
        <p:fade/>
      </p:transition>
    </mc:Choice>
    <mc:Fallback>
      <p:transition spd="med" advClick="0" advTm="231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9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24" objId="3"/>
        <p14:stopEvt time="21113"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1600" b="1" dirty="0">
                <a:latin typeface="Verdana" pitchFamily="34" charset="0"/>
                <a:ea typeface="Verdana" pitchFamily="34" charset="0"/>
              </a:rPr>
              <a:t>Riprese a gareggiare e la rivalità con Coppi, di cui era anche amico, e vinse la maglia rosa del Giro d’Italia e il Tour de France.</a:t>
            </a:r>
          </a:p>
        </p:txBody>
      </p:sp>
      <p:pic>
        <p:nvPicPr>
          <p:cNvPr id="5" name="Segnaposto contenuto 4" descr="DSCN0363.JPG"/>
          <p:cNvPicPr>
            <a:picLocks noGrp="1" noChangeAspect="1"/>
          </p:cNvPicPr>
          <p:nvPr>
            <p:ph idx="1"/>
          </p:nvPr>
        </p:nvPicPr>
        <p:blipFill>
          <a:blip r:embed="rId4" cstate="print"/>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UDIO-2024-02-28-12-20-11.m4a">
            <a:hlinkClick r:id="" action="ppaction://media"/>
            <a:extLst>
              <a:ext uri="{FF2B5EF4-FFF2-40B4-BE49-F238E27FC236}">
                <a16:creationId xmlns:a16="http://schemas.microsoft.com/office/drawing/2014/main" id="{961AD69B-5A13-D3FB-9E81-8E6CF7022D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4290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10580">
        <p:fade/>
      </p:transition>
    </mc:Choice>
    <mc:Fallback>
      <p:transition spd="med" advClick="0" advTm="105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5" objId="3"/>
        <p14:stopEvt time="9893" objId="3"/>
      </p14:showEvtLst>
    </p:ext>
  </p:extLs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502</Words>
  <Application>Microsoft Macintosh PowerPoint</Application>
  <PresentationFormat>Presentazione su schermo (4:3)</PresentationFormat>
  <Paragraphs>16</Paragraphs>
  <Slides>15</Slides>
  <Notes>0</Notes>
  <HiddenSlides>0</HiddenSlides>
  <MMClips>15</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Calibri</vt:lpstr>
      <vt:lpstr>Verdana</vt:lpstr>
      <vt:lpstr>Tema di Office</vt:lpstr>
      <vt:lpstr>GINO BARTALI :  CAMPIONE SPORTIVO  E DI UMANITᾹ</vt:lpstr>
      <vt:lpstr>Gino Bartali viveva a Ponte Ema (FI) in una famiglia povera e aiutava il papà nel lavoro dei campi. Aveva una grande passione per il ciclismo, ma il papà non voleva che partecipasse alle gare. Suo fratello Giulio condivideva questa passione con lui e insieme si allenavano.</vt:lpstr>
      <vt:lpstr>Un brutto giorno il fratello, durante una gara, venne investito da una macchina e morì. Da quel giorno Gino non volle più gareggiare e si rinchiuse in un convento e nel suo dolore.</vt:lpstr>
      <vt:lpstr>In seguito Adriana, una giovane commessa di cui era innamorato, si recò al convento con la sua bicicletta e lo convinse a riprendere le gare. Gino riprese le gare, ma non rivide più Adriana per rispettare il voto che aveva fatto : vincere il TOUR DE FRANCE e mettere la maglia gialla sulla tomba del fratello.</vt:lpstr>
      <vt:lpstr>Dopo la vittoria, Gino incontrò Fausto Coppi, promettente ciclista, e lo fece entrare nella sua squadra come gregario e gli insegnò a non arrendersi di fronte alle difficoltà e ad andare avanti con coraggio e impegno e fu così che Coppi vinse il I Giro d’Italia nel 1940.</vt:lpstr>
      <vt:lpstr>I due divennero rivali, ma con rispetto e stima reciproca e questo li fece essere anche amici.</vt:lpstr>
      <vt:lpstr>Scoppiò la guerra e Coppi andò in Africa e Bartali entrò nella Resistenza, trasportando per gli Ebrei documenti falsi nascosti nella sua bicicletta.</vt:lpstr>
      <vt:lpstr>Bartali, amico del Cardinale Dalla Costa, ricevette un messaggio di ringraziamenti in codice, che fu scoperto dai fascisti che lo arrestarono e sequestrarono la sua bicicletta e venne così condannato a morte. Si salvò grazie alla moglie e agli alleati che lo liberarono dai fascisti.</vt:lpstr>
      <vt:lpstr>Riprese a gareggiare e la rivalità con Coppi, di cui era anche amico, e vinse la maglia rosa del Giro d’Italia e il Tour de France.</vt:lpstr>
      <vt:lpstr>Le successive gare furono vinte da Coppi, che condivise il giro di trionfo con Bartali.</vt:lpstr>
      <vt:lpstr>Poi Bartali si ritirò dalle corse per l’età e perché aveva fatto un brutto incidente.</vt:lpstr>
      <vt:lpstr>Bartali fu sempre amico di Coppi, anche quando ebbe l’opinione pubblica contro, lo difese.</vt:lpstr>
      <vt:lpstr>Con le sue azioni Bartali non fu solo un campione del ciclismo, ma anche di umanità, perché salvò 800 Ebrei dalle deportazioni e per questo fu riconosciuto GIUSTO TRA LE NAZIONI da YAD VASHEM, il 23/09/2013.</vt:lpstr>
      <vt:lpstr>Il 30/03/2019, Carnate ricordò Gino Bartali, “Giusto tra le nazioni”, con l’Associazione Gariwo e con la piantumazione di un albero con una targa a lui dedicata.</vt:lpstr>
      <vt:lpstr>LE  NOSTRE  RIFLESSIONI  https://drive.google.com/file/d/1RE-53gDVwEsSFo3u__Pq0cYLQDTGC79M/view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Carlo</dc:creator>
  <cp:lastModifiedBy>Microsoft Office User</cp:lastModifiedBy>
  <cp:revision>67</cp:revision>
  <dcterms:created xsi:type="dcterms:W3CDTF">2024-02-18T09:11:44Z</dcterms:created>
  <dcterms:modified xsi:type="dcterms:W3CDTF">2024-03-03T10:29:00Z</dcterms:modified>
</cp:coreProperties>
</file>